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용이고딕-레귤러" panose="020B0600000101010101" charset="-127"/>
      <p:regular r:id="rId31"/>
    </p:embeddedFont>
    <p:embeddedFont>
      <p:font typeface="용이고딕-레귤러 Bold" panose="020B0600000101010101" charset="-127"/>
      <p:regular r:id="rId32"/>
    </p:embeddedFont>
    <p:embeddedFont>
      <p:font typeface="용이굴림-레귤러" panose="020B0600000101010101" charset="-127"/>
      <p:regular r:id="rId33"/>
    </p:embeddedFont>
    <p:embeddedFont>
      <p:font typeface="용이굴림-레귤러 Bold" panose="020B0600000101010101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K Grotesk" panose="020B0600000101010101" charset="0"/>
      <p:regular r:id="rId39"/>
    </p:embeddedFont>
    <p:embeddedFont>
      <p:font typeface="HK Grotesk Bold" panose="020B0600000101010101" charset="0"/>
      <p:regular r:id="rId40"/>
    </p:embeddedFont>
    <p:embeddedFont>
      <p:font typeface="HK Grotesk Light" panose="020B0600000101010101" charset="0"/>
      <p:regular r:id="rId41"/>
    </p:embeddedFont>
    <p:embeddedFont>
      <p:font typeface="HK Grotesk Light Italics" panose="020B0600000101010101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41403" y="3068066"/>
            <a:ext cx="851677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110768" y="1997189"/>
            <a:ext cx="6292621" cy="629262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330492" y="2107063"/>
            <a:ext cx="6072898" cy="607287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116" r="-2116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6246676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5159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51594"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0434270" y="7199884"/>
            <a:ext cx="7853730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737325" y="3864936"/>
            <a:ext cx="6872655" cy="199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208"/>
              </a:lnSpc>
            </a:pPr>
            <a:r>
              <a:rPr lang="en-US" sz="11577">
                <a:solidFill>
                  <a:srgbClr val="171616"/>
                </a:solidFill>
                <a:latin typeface="용이고딕-레귤러"/>
              </a:rPr>
              <a:t>G금이니?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95619" y="5799709"/>
            <a:ext cx="5188264" cy="39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6"/>
              </a:lnSpc>
            </a:pPr>
            <a:r>
              <a:rPr lang="en-US" sz="2233" spc="198">
                <a:solidFill>
                  <a:srgbClr val="524943"/>
                </a:solidFill>
                <a:ea typeface="용이굴림-레귤러 Bold"/>
              </a:rPr>
              <a:t>일본여행 가격 예측 서비스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40699" y="7345177"/>
            <a:ext cx="2286368" cy="5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171616"/>
                </a:solidFill>
                <a:latin typeface="용이고딕-레귤러 Bold"/>
              </a:rPr>
              <a:t>18기 부지환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05897" y="7901531"/>
            <a:ext cx="3577986" cy="5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171616"/>
                </a:solidFill>
                <a:latin typeface="용이고딕-레귤러 Bold"/>
              </a:rPr>
              <a:t>18기 류재영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05897" y="8499503"/>
            <a:ext cx="3577986" cy="5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171616"/>
                </a:solidFill>
                <a:latin typeface="용이고딕-레귤러 Bold"/>
              </a:rPr>
              <a:t>18기 임진우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05897" y="7330667"/>
            <a:ext cx="3577986" cy="5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171616"/>
                </a:solidFill>
                <a:latin typeface="용이고딕-레귤러 Bold"/>
              </a:rPr>
              <a:t>18기 이수윤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40699" y="7934647"/>
            <a:ext cx="2286368" cy="5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171616"/>
                </a:solidFill>
                <a:latin typeface="용이고딕-레귤러 Bold"/>
              </a:rPr>
              <a:t>18기 정하람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2626630" y="7423124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206018" y="1812166"/>
            <a:ext cx="10344412" cy="7626299"/>
          </a:xfrm>
          <a:custGeom>
            <a:avLst/>
            <a:gdLst/>
            <a:ahLst/>
            <a:cxnLst/>
            <a:rect l="l" t="t" r="r" b="b"/>
            <a:pathLst>
              <a:path w="10344412" h="7626299">
                <a:moveTo>
                  <a:pt x="0" y="0"/>
                </a:moveTo>
                <a:lnTo>
                  <a:pt x="10344412" y="0"/>
                </a:lnTo>
                <a:lnTo>
                  <a:pt x="10344412" y="7626299"/>
                </a:lnTo>
                <a:lnTo>
                  <a:pt x="0" y="7626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6630" y="3429061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Selenium을 활용한 데이터 수집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학습 데이터 수집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26630" y="4040263"/>
            <a:ext cx="5165724" cy="317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Airplane data(일본행)</a:t>
            </a:r>
          </a:p>
          <a:p>
            <a:pPr algn="just">
              <a:lnSpc>
                <a:spcPts val="3215"/>
              </a:lnSpc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       =&gt; 네이버 항공권</a:t>
            </a:r>
          </a:p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Airplane data(한국행)</a:t>
            </a:r>
          </a:p>
          <a:p>
            <a:pPr algn="just">
              <a:lnSpc>
                <a:spcPts val="3215"/>
              </a:lnSpc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       =&gt; 네이버 항공권</a:t>
            </a:r>
          </a:p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Hotel data</a:t>
            </a:r>
          </a:p>
          <a:p>
            <a:pPr algn="just">
              <a:lnSpc>
                <a:spcPts val="3215"/>
              </a:lnSpc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       =&gt; google hotel API</a:t>
            </a:r>
          </a:p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Rent car data</a:t>
            </a:r>
          </a:p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       =&gt; Carmore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2626630" y="7880865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467341" y="1788781"/>
            <a:ext cx="8907507" cy="7427058"/>
          </a:xfrm>
          <a:custGeom>
            <a:avLst/>
            <a:gdLst/>
            <a:ahLst/>
            <a:cxnLst/>
            <a:rect l="l" t="t" r="r" b="b"/>
            <a:pathLst>
              <a:path w="8907507" h="7427058">
                <a:moveTo>
                  <a:pt x="0" y="0"/>
                </a:moveTo>
                <a:lnTo>
                  <a:pt x="8907506" y="0"/>
                </a:lnTo>
                <a:lnTo>
                  <a:pt x="8907506" y="7427058"/>
                </a:lnTo>
                <a:lnTo>
                  <a:pt x="0" y="74270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027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6630" y="3517855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9월 30일까지의 데이터 수집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학습 데이터 소개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37671" y="4511354"/>
            <a:ext cx="5165724" cy="317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Airplane data(일본행)</a:t>
            </a:r>
          </a:p>
          <a:p>
            <a:pPr algn="just">
              <a:lnSpc>
                <a:spcPts val="3215"/>
              </a:lnSpc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       =&gt; 58,070개의 데이터 수집</a:t>
            </a:r>
          </a:p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Airplane data(한국행)</a:t>
            </a:r>
          </a:p>
          <a:p>
            <a:pPr algn="just">
              <a:lnSpc>
                <a:spcPts val="3215"/>
              </a:lnSpc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       =&gt; 173,433개의 데이터 수집</a:t>
            </a:r>
          </a:p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Hotel data</a:t>
            </a:r>
          </a:p>
          <a:p>
            <a:pPr algn="just">
              <a:lnSpc>
                <a:spcPts val="3215"/>
              </a:lnSpc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       =&gt; 30,484개의 데이터 수집</a:t>
            </a:r>
          </a:p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Rent car data</a:t>
            </a:r>
          </a:p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       =&gt; 3,760개의 데이터 수집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37671" y="3982637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CSV파일로 데이터 저장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2637687" y="4549454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737174" y="2282739"/>
            <a:ext cx="10646560" cy="5892345"/>
          </a:xfrm>
          <a:custGeom>
            <a:avLst/>
            <a:gdLst/>
            <a:ahLst/>
            <a:cxnLst/>
            <a:rect l="l" t="t" r="r" b="b"/>
            <a:pathLst>
              <a:path w="10646560" h="5892345">
                <a:moveTo>
                  <a:pt x="0" y="0"/>
                </a:moveTo>
                <a:lnTo>
                  <a:pt x="10646560" y="0"/>
                </a:lnTo>
                <a:lnTo>
                  <a:pt x="10646560" y="5892346"/>
                </a:lnTo>
                <a:lnTo>
                  <a:pt x="0" y="5892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6630" y="3678183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결측치 및 이상치 확인 후 EDA 진행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데이터 정제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8545" y="1684329"/>
            <a:ext cx="10765685" cy="7687043"/>
          </a:xfrm>
          <a:custGeom>
            <a:avLst/>
            <a:gdLst/>
            <a:ahLst/>
            <a:cxnLst/>
            <a:rect l="l" t="t" r="r" b="b"/>
            <a:pathLst>
              <a:path w="10765685" h="7687043">
                <a:moveTo>
                  <a:pt x="0" y="0"/>
                </a:moveTo>
                <a:lnTo>
                  <a:pt x="10765685" y="0"/>
                </a:lnTo>
                <a:lnTo>
                  <a:pt x="10765685" y="7687043"/>
                </a:lnTo>
                <a:lnTo>
                  <a:pt x="0" y="768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51594"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12637687" y="4905577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6630" y="3707103"/>
            <a:ext cx="5165724" cy="79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안정적인 성능과 다양한 데이터 유형의 처리에 용이한 Random forest 모델 사용 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모델링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2648727" y="6145737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339686" y="1793501"/>
            <a:ext cx="9802495" cy="7582591"/>
          </a:xfrm>
          <a:custGeom>
            <a:avLst/>
            <a:gdLst/>
            <a:ahLst/>
            <a:cxnLst/>
            <a:rect l="l" t="t" r="r" b="b"/>
            <a:pathLst>
              <a:path w="9802495" h="7582591">
                <a:moveTo>
                  <a:pt x="0" y="0"/>
                </a:moveTo>
                <a:lnTo>
                  <a:pt x="9802495" y="0"/>
                </a:lnTo>
                <a:lnTo>
                  <a:pt x="9802495" y="7582592"/>
                </a:lnTo>
                <a:lnTo>
                  <a:pt x="0" y="75825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모델링 - 항공권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9752" y="4833641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Encoder = Ordinal Encoder로 진행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37671" y="5467133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학습 데이터와 테스트 데이터 분리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9752" y="4200148"/>
            <a:ext cx="548139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 u="none" strike="noStrike">
                <a:solidFill>
                  <a:srgbClr val="524943"/>
                </a:solidFill>
                <a:ea typeface="용이굴림-레귤러"/>
              </a:rPr>
              <a:t>한국행, 일본행 데이터를 분리하여 모델링 수행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59752" y="3566656"/>
            <a:ext cx="548139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Selenium으로 추출된 데이터 입력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2648727" y="8188311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579259" y="2092492"/>
            <a:ext cx="10755233" cy="5316408"/>
          </a:xfrm>
          <a:custGeom>
            <a:avLst/>
            <a:gdLst/>
            <a:ahLst/>
            <a:cxnLst/>
            <a:rect l="l" t="t" r="r" b="b"/>
            <a:pathLst>
              <a:path w="10755233" h="5316408">
                <a:moveTo>
                  <a:pt x="0" y="0"/>
                </a:moveTo>
                <a:lnTo>
                  <a:pt x="10755233" y="0"/>
                </a:lnTo>
                <a:lnTo>
                  <a:pt x="10755233" y="5316408"/>
                </a:lnTo>
                <a:lnTo>
                  <a:pt x="0" y="53164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모델링 - 항공권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9752" y="4833641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Weekend 열을 만들어 주말까지의 거리 파악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37671" y="5467133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아웃라이어 탐색을 진행하여 IQR(Q3-Q1) 추출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59752" y="4200148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주말과 평일의 가격 차이를 고려하여 모델에 반영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9752" y="3566656"/>
            <a:ext cx="548139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항공권은 날짜에 가장 큰 영향을 받음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26630" y="6100625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랜덤포레스트를 활용하여 머신러닝 모델 구축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26630" y="6734117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항공권(일본행) R2 Score : 0.9504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37671" y="7367609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항공권(한국행) R2 Score : 0.8332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87852" y="2282739"/>
            <a:ext cx="10345205" cy="6220014"/>
          </a:xfrm>
          <a:custGeom>
            <a:avLst/>
            <a:gdLst/>
            <a:ahLst/>
            <a:cxnLst/>
            <a:rect l="l" t="t" r="r" b="b"/>
            <a:pathLst>
              <a:path w="10345205" h="6220014">
                <a:moveTo>
                  <a:pt x="0" y="0"/>
                </a:moveTo>
                <a:lnTo>
                  <a:pt x="10345205" y="0"/>
                </a:lnTo>
                <a:lnTo>
                  <a:pt x="10345205" y="6220015"/>
                </a:lnTo>
                <a:lnTo>
                  <a:pt x="0" y="62200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모델링 - 숙소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15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2659768" y="5728021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2659752" y="4833641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검색된 위치를 기반으로 공항과의 거리, 시간 추출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59752" y="4200148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호텔 이름을 기반으로 구글API에 위치 검색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59752" y="3566656"/>
            <a:ext cx="548139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Selenium으로 추출된 데이터 입력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6B6BEF5-27E2-4F12-8019-D53101F60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3" y="1788780"/>
            <a:ext cx="11336257" cy="7151043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51594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2637687" y="6657975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모델링 - 숙소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9752" y="4833641"/>
            <a:ext cx="5650345" cy="79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ko-KR" altLang="en-US" sz="2297" dirty="0">
                <a:solidFill>
                  <a:srgbClr val="524943"/>
                </a:solidFill>
                <a:ea typeface="용이굴림-레귤러"/>
              </a:rPr>
              <a:t>지역과 가장 가까운 공항은 중복임으로</a:t>
            </a:r>
            <a:endParaRPr lang="en-US" altLang="ko-KR" sz="2297" dirty="0">
              <a:solidFill>
                <a:srgbClr val="524943"/>
              </a:solidFill>
              <a:ea typeface="용이굴림-레귤러"/>
            </a:endParaRPr>
          </a:p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ko-KR" altLang="en-US" sz="2297" dirty="0">
                <a:solidFill>
                  <a:srgbClr val="524943"/>
                </a:solidFill>
                <a:ea typeface="용이굴림-레귤러"/>
              </a:rPr>
              <a:t>가장 가까운 공항 제거</a:t>
            </a:r>
            <a:endParaRPr lang="en-US" sz="2297" dirty="0">
              <a:solidFill>
                <a:srgbClr val="524943"/>
              </a:solidFill>
              <a:ea typeface="용이굴림-레귤러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659752" y="4200148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altLang="ko-KR" sz="2297" dirty="0" err="1">
                <a:solidFill>
                  <a:srgbClr val="524943"/>
                </a:solidFill>
                <a:ea typeface="용이굴림-레귤러"/>
              </a:rPr>
              <a:t>시간은</a:t>
            </a:r>
            <a:r>
              <a:rPr lang="en-US" altLang="ko-KR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altLang="ko-KR" sz="2297" dirty="0" err="1">
                <a:solidFill>
                  <a:srgbClr val="524943"/>
                </a:solidFill>
                <a:ea typeface="용이굴림-레귤러"/>
              </a:rPr>
              <a:t>변수와의</a:t>
            </a:r>
            <a:r>
              <a:rPr lang="en-US" altLang="ko-KR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altLang="ko-KR" sz="2297" dirty="0" err="1">
                <a:solidFill>
                  <a:srgbClr val="524943"/>
                </a:solidFill>
                <a:ea typeface="용이굴림-레귤러"/>
              </a:rPr>
              <a:t>상관관계가</a:t>
            </a:r>
            <a:r>
              <a:rPr lang="en-US" altLang="ko-KR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altLang="ko-KR" sz="2297" dirty="0" err="1">
                <a:solidFill>
                  <a:srgbClr val="524943"/>
                </a:solidFill>
                <a:ea typeface="용이굴림-레귤러"/>
              </a:rPr>
              <a:t>없어</a:t>
            </a:r>
            <a:r>
              <a:rPr lang="en-US" altLang="ko-KR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altLang="ko-KR" sz="2297" dirty="0" err="1">
                <a:solidFill>
                  <a:srgbClr val="524943"/>
                </a:solidFill>
                <a:ea typeface="용이굴림-레귤러"/>
              </a:rPr>
              <a:t>제거</a:t>
            </a:r>
            <a:endParaRPr lang="en-US" altLang="ko-KR" sz="2297" dirty="0">
              <a:solidFill>
                <a:srgbClr val="524943"/>
              </a:solidFill>
              <a:ea typeface="용이굴림-레귤러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70792" y="3566656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>
                <a:solidFill>
                  <a:srgbClr val="524943"/>
                </a:solidFill>
                <a:latin typeface="용이굴림-레귤러"/>
              </a:rPr>
              <a:t>But, </a:t>
            </a:r>
            <a:r>
              <a:rPr lang="en-US" sz="2297" dirty="0" err="1">
                <a:solidFill>
                  <a:srgbClr val="524943"/>
                </a:solidFill>
                <a:latin typeface="용이굴림-레귤러"/>
              </a:rPr>
              <a:t>가까운</a:t>
            </a:r>
            <a:r>
              <a:rPr lang="en-US" sz="2297" dirty="0">
                <a:solidFill>
                  <a:srgbClr val="524943"/>
                </a:solidFill>
                <a:latin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latin typeface="용이굴림-레귤러"/>
              </a:rPr>
              <a:t>공항과의</a:t>
            </a:r>
            <a:r>
              <a:rPr lang="en-US" sz="2297" dirty="0">
                <a:solidFill>
                  <a:srgbClr val="524943"/>
                </a:solidFill>
                <a:latin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latin typeface="용이굴림-레귤러"/>
              </a:rPr>
              <a:t>거리</a:t>
            </a:r>
            <a:r>
              <a:rPr lang="en-US" sz="2297" dirty="0">
                <a:solidFill>
                  <a:srgbClr val="524943"/>
                </a:solidFill>
                <a:latin typeface="용이굴림-레귤러"/>
              </a:rPr>
              <a:t>, </a:t>
            </a:r>
            <a:r>
              <a:rPr lang="en-US" sz="2297" dirty="0" err="1">
                <a:solidFill>
                  <a:srgbClr val="524943"/>
                </a:solidFill>
                <a:latin typeface="용이굴림-레귤러"/>
              </a:rPr>
              <a:t>시간</a:t>
            </a:r>
            <a:r>
              <a:rPr lang="en-US" sz="2297" dirty="0">
                <a:solidFill>
                  <a:srgbClr val="524943"/>
                </a:solidFill>
                <a:latin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latin typeface="용이굴림-레귤러"/>
              </a:rPr>
              <a:t>데이터</a:t>
            </a:r>
            <a:r>
              <a:rPr lang="en-US" sz="2297" dirty="0">
                <a:solidFill>
                  <a:srgbClr val="524943"/>
                </a:solidFill>
                <a:latin typeface="용이굴림-레귤러"/>
              </a:rPr>
              <a:t> 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70792" y="5829300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호텔명도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변수와의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상관관계가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매우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작아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제거</a:t>
            </a:r>
            <a:endParaRPr lang="en-US" sz="2297" dirty="0">
              <a:solidFill>
                <a:srgbClr val="524943"/>
              </a:solidFill>
              <a:ea typeface="용이굴림-레귤러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2659768" y="5699446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모델링 - 숙소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70792" y="3564040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해당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데이터를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기반으로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0792" y="4847458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숙소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R2 Score : 0.8489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59752" y="4207057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랜덤포레스트를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활용하여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머신러닝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모델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구축</a:t>
            </a:r>
            <a:endParaRPr lang="en-US" sz="2297" dirty="0">
              <a:solidFill>
                <a:srgbClr val="524943"/>
              </a:solidFill>
              <a:ea typeface="용이굴림-레귤러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17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A495F3C-C6F0-7807-ABC2-AF608F7D9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840" y="1870496"/>
            <a:ext cx="9819960" cy="71592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2591853" y="6392430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828800" y="1788781"/>
            <a:ext cx="10097493" cy="6863614"/>
          </a:xfrm>
          <a:custGeom>
            <a:avLst/>
            <a:gdLst/>
            <a:ahLst/>
            <a:cxnLst/>
            <a:rect l="l" t="t" r="r" b="b"/>
            <a:pathLst>
              <a:path w="9296058" h="4622699">
                <a:moveTo>
                  <a:pt x="0" y="0"/>
                </a:moveTo>
                <a:lnTo>
                  <a:pt x="9296059" y="0"/>
                </a:lnTo>
                <a:lnTo>
                  <a:pt x="9296059" y="4622699"/>
                </a:lnTo>
                <a:lnTo>
                  <a:pt x="0" y="462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모델링 - 렌트카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0792" y="3564040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Feature Importance 확인 결과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70792" y="4847458"/>
            <a:ext cx="5503475" cy="3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차량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이름은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소비자에게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생소하기도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하고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altLang="ko-KR" sz="2297" dirty="0" err="1">
                <a:solidFill>
                  <a:srgbClr val="524943"/>
                </a:solidFill>
                <a:ea typeface="용이굴림-레귤러"/>
              </a:rPr>
              <a:t>종류도</a:t>
            </a:r>
            <a:r>
              <a:rPr lang="en-US" altLang="ko-KR" sz="2297" dirty="0">
                <a:solidFill>
                  <a:srgbClr val="524943"/>
                </a:solidFill>
                <a:ea typeface="용이굴림-레귤러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59752" y="4207057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이름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컬럼은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두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번째로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영향이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큰데</a:t>
            </a:r>
            <a:endParaRPr lang="en-US" sz="2297" dirty="0">
              <a:solidFill>
                <a:srgbClr val="524943"/>
              </a:solidFill>
              <a:ea typeface="용이굴림-레귤러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659752" y="5490475"/>
            <a:ext cx="5503475" cy="384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다양하여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브랜드와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ko-KR" altLang="en-US" sz="2297" dirty="0">
                <a:solidFill>
                  <a:srgbClr val="524943"/>
                </a:solidFill>
                <a:ea typeface="용이굴림-레귤러"/>
              </a:rPr>
              <a:t>크기를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묶어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진행하였음</a:t>
            </a:r>
            <a:endParaRPr lang="en-US" sz="2297" dirty="0">
              <a:solidFill>
                <a:srgbClr val="524943"/>
              </a:solidFill>
              <a:ea typeface="용이굴림-레귤러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3476838" y="2352646"/>
            <a:ext cx="2411789" cy="721715"/>
            <a:chOff x="0" y="0"/>
            <a:chExt cx="635204" cy="1900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204" cy="190081"/>
            </a:xfrm>
            <a:custGeom>
              <a:avLst/>
              <a:gdLst/>
              <a:ahLst/>
              <a:cxnLst/>
              <a:rect l="l" t="t" r="r" b="b"/>
              <a:pathLst>
                <a:path w="635204" h="190081">
                  <a:moveTo>
                    <a:pt x="95041" y="0"/>
                  </a:moveTo>
                  <a:lnTo>
                    <a:pt x="540163" y="0"/>
                  </a:lnTo>
                  <a:cubicBezTo>
                    <a:pt x="565369" y="0"/>
                    <a:pt x="589543" y="10013"/>
                    <a:pt x="607367" y="27837"/>
                  </a:cubicBezTo>
                  <a:cubicBezTo>
                    <a:pt x="625191" y="45660"/>
                    <a:pt x="635204" y="69834"/>
                    <a:pt x="635204" y="95041"/>
                  </a:cubicBezTo>
                  <a:lnTo>
                    <a:pt x="635204" y="95041"/>
                  </a:lnTo>
                  <a:cubicBezTo>
                    <a:pt x="635204" y="120247"/>
                    <a:pt x="625191" y="144421"/>
                    <a:pt x="607367" y="162245"/>
                  </a:cubicBezTo>
                  <a:cubicBezTo>
                    <a:pt x="589543" y="180068"/>
                    <a:pt x="565369" y="190081"/>
                    <a:pt x="540163" y="190081"/>
                  </a:cubicBezTo>
                  <a:lnTo>
                    <a:pt x="95041" y="190081"/>
                  </a:lnTo>
                  <a:cubicBezTo>
                    <a:pt x="69834" y="190081"/>
                    <a:pt x="45660" y="180068"/>
                    <a:pt x="27837" y="162245"/>
                  </a:cubicBezTo>
                  <a:cubicBezTo>
                    <a:pt x="10013" y="144421"/>
                    <a:pt x="0" y="120247"/>
                    <a:pt x="0" y="95041"/>
                  </a:cubicBezTo>
                  <a:lnTo>
                    <a:pt x="0" y="95041"/>
                  </a:lnTo>
                  <a:cubicBezTo>
                    <a:pt x="0" y="69834"/>
                    <a:pt x="10013" y="45660"/>
                    <a:pt x="27837" y="27837"/>
                  </a:cubicBezTo>
                  <a:cubicBezTo>
                    <a:pt x="45660" y="10013"/>
                    <a:pt x="69834" y="0"/>
                    <a:pt x="95041" y="0"/>
                  </a:cubicBez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70331" y="2520315"/>
            <a:ext cx="5917669" cy="5246370"/>
            <a:chOff x="0" y="0"/>
            <a:chExt cx="1558563" cy="13817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8563" cy="1381760"/>
            </a:xfrm>
            <a:custGeom>
              <a:avLst/>
              <a:gdLst/>
              <a:ahLst/>
              <a:cxnLst/>
              <a:rect l="l" t="t" r="r" b="b"/>
              <a:pathLst>
                <a:path w="1558563" h="1381760">
                  <a:moveTo>
                    <a:pt x="0" y="0"/>
                  </a:moveTo>
                  <a:lnTo>
                    <a:pt x="1558563" y="0"/>
                  </a:lnTo>
                  <a:lnTo>
                    <a:pt x="1558563" y="1381760"/>
                  </a:lnTo>
                  <a:lnTo>
                    <a:pt x="0" y="1381760"/>
                  </a:ln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47962" y="2431765"/>
            <a:ext cx="5444739" cy="5423470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5867" r="223" b="-5867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0" y="1871255"/>
            <a:ext cx="619637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3329127" y="8396695"/>
            <a:ext cx="14958873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94369" y="2335678"/>
            <a:ext cx="1976726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631">
                <a:solidFill>
                  <a:srgbClr val="FFFFFF"/>
                </a:solidFill>
                <a:latin typeface="HK Grotesk"/>
              </a:rPr>
              <a:t>Index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802570" y="4885400"/>
            <a:ext cx="1456730" cy="34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8"/>
              </a:lnSpc>
            </a:pPr>
            <a:r>
              <a:rPr lang="en-US" sz="2721">
                <a:solidFill>
                  <a:srgbClr val="FFFFFF"/>
                </a:solidFill>
                <a:latin typeface="HK Grotesk Bold"/>
              </a:rPr>
              <a:t>30,000+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02570" y="5194590"/>
            <a:ext cx="176582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K Grotesk Light"/>
              </a:rPr>
              <a:t>Hotel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802570" y="6265238"/>
            <a:ext cx="1353375" cy="34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8"/>
              </a:lnSpc>
            </a:pPr>
            <a:r>
              <a:rPr lang="en-US" sz="2721">
                <a:solidFill>
                  <a:srgbClr val="FFFFFF"/>
                </a:solidFill>
                <a:latin typeface="HK Grotesk Bold"/>
              </a:rPr>
              <a:t>3500+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802570" y="6574428"/>
            <a:ext cx="176582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K Grotesk Light"/>
              </a:rPr>
              <a:t>Rent car data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802570" y="3505562"/>
            <a:ext cx="1631908" cy="34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8"/>
              </a:lnSpc>
            </a:pPr>
            <a:r>
              <a:rPr lang="en-US" sz="2721">
                <a:solidFill>
                  <a:srgbClr val="FFFFFF"/>
                </a:solidFill>
                <a:latin typeface="HK Grotesk Bold"/>
              </a:rPr>
              <a:t>230,000+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02570" y="3814752"/>
            <a:ext cx="176582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K Grotesk Light"/>
              </a:rPr>
              <a:t>Airplane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29127" y="3664911"/>
            <a:ext cx="3790784" cy="39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847" lvl="1" indent="-329423" algn="l">
              <a:lnSpc>
                <a:spcPts val="2868"/>
              </a:lnSpc>
              <a:spcBef>
                <a:spcPct val="0"/>
              </a:spcBef>
              <a:buFont typeface="Arial"/>
              <a:buChar char="•"/>
            </a:pPr>
            <a:r>
              <a:rPr lang="en-US" sz="3051" u="none" strike="noStrike">
                <a:solidFill>
                  <a:srgbClr val="171616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29127" y="4605561"/>
            <a:ext cx="5083450" cy="39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847" lvl="1" indent="-329423" algn="l">
              <a:lnSpc>
                <a:spcPts val="2868"/>
              </a:lnSpc>
              <a:spcBef>
                <a:spcPct val="0"/>
              </a:spcBef>
              <a:buFont typeface="Arial"/>
              <a:buChar char="•"/>
            </a:pPr>
            <a:r>
              <a:rPr lang="en-US" sz="3051" u="none" strike="noStrike">
                <a:solidFill>
                  <a:srgbClr val="171616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29127" y="5546211"/>
            <a:ext cx="5083450" cy="39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847" lvl="1" indent="-329423" algn="l">
              <a:lnSpc>
                <a:spcPts val="2868"/>
              </a:lnSpc>
              <a:spcBef>
                <a:spcPct val="0"/>
              </a:spcBef>
              <a:buFont typeface="Arial"/>
              <a:buChar char="•"/>
            </a:pPr>
            <a:r>
              <a:rPr lang="en-US" sz="3051" u="none" strike="noStrike">
                <a:solidFill>
                  <a:srgbClr val="171616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29127" y="6486861"/>
            <a:ext cx="5083450" cy="39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847" lvl="1" indent="-329423">
              <a:lnSpc>
                <a:spcPts val="2868"/>
              </a:lnSpc>
              <a:buFont typeface="Arial"/>
              <a:buChar char="•"/>
            </a:pPr>
            <a:r>
              <a:rPr lang="en-US" sz="3051">
                <a:solidFill>
                  <a:srgbClr val="171616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044104" y="7096624"/>
            <a:ext cx="10367963" cy="2052559"/>
          </a:xfrm>
          <a:custGeom>
            <a:avLst/>
            <a:gdLst/>
            <a:ahLst/>
            <a:cxnLst/>
            <a:rect l="l" t="t" r="r" b="b"/>
            <a:pathLst>
              <a:path w="10367963" h="4104454">
                <a:moveTo>
                  <a:pt x="0" y="0"/>
                </a:moveTo>
                <a:lnTo>
                  <a:pt x="10367964" y="0"/>
                </a:lnTo>
                <a:lnTo>
                  <a:pt x="10367964" y="4104454"/>
                </a:lnTo>
                <a:lnTo>
                  <a:pt x="0" y="4104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모델링 - 렌트카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2670808" y="5699446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2641372" y="4504204"/>
            <a:ext cx="5650345" cy="120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ko-KR" altLang="en-US" sz="2297" dirty="0">
                <a:solidFill>
                  <a:srgbClr val="524943"/>
                </a:solidFill>
                <a:ea typeface="용이굴림-레귤러"/>
              </a:rPr>
              <a:t>차량의 크기와 브랜드를 묶어서 수용 가능한 이름으로 반복문을 돌린 후 최소 </a:t>
            </a:r>
            <a:r>
              <a:rPr lang="en-US" altLang="ko-KR" sz="2297" dirty="0">
                <a:solidFill>
                  <a:srgbClr val="524943"/>
                </a:solidFill>
                <a:ea typeface="용이굴림-레귤러"/>
              </a:rPr>
              <a:t>~ </a:t>
            </a:r>
            <a:r>
              <a:rPr lang="ko-KR" altLang="en-US" sz="2297" dirty="0">
                <a:solidFill>
                  <a:srgbClr val="524943"/>
                </a:solidFill>
                <a:ea typeface="용이굴림-레귤러"/>
              </a:rPr>
              <a:t>최대 범위로 알려줌</a:t>
            </a:r>
            <a:endParaRPr lang="en-US" sz="2297" dirty="0">
              <a:solidFill>
                <a:srgbClr val="524943"/>
              </a:solidFill>
              <a:ea typeface="용이굴림-레귤러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26629" y="3956403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모델에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맞게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숫자로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매핑하였음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26630" y="3413281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지역명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,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공항명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,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차량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크기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,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보험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  <a:r>
              <a:rPr lang="en-US" sz="2297" dirty="0" err="1">
                <a:solidFill>
                  <a:srgbClr val="524943"/>
                </a:solidFill>
                <a:ea typeface="용이굴림-레귤러"/>
              </a:rPr>
              <a:t>등을</a:t>
            </a:r>
            <a:r>
              <a:rPr lang="en-US" sz="2297" dirty="0">
                <a:solidFill>
                  <a:srgbClr val="524943"/>
                </a:solidFill>
                <a:ea typeface="용이굴림-레귤러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19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9B6A61B-9F26-A1D0-D850-CE28D7429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04" y="1947336"/>
            <a:ext cx="10367963" cy="281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8">
            <a:extLst>
              <a:ext uri="{FF2B5EF4-FFF2-40B4-BE49-F238E27FC236}">
                <a16:creationId xmlns:a16="http://schemas.microsoft.com/office/drawing/2014/main" id="{F3F559EA-3291-E1B4-B188-E8479CBC9D3B}"/>
              </a:ext>
            </a:extLst>
          </p:cNvPr>
          <p:cNvSpPr/>
          <p:nvPr/>
        </p:nvSpPr>
        <p:spPr>
          <a:xfrm>
            <a:off x="2044103" y="4949430"/>
            <a:ext cx="10367963" cy="1973177"/>
          </a:xfrm>
          <a:custGeom>
            <a:avLst/>
            <a:gdLst/>
            <a:ahLst/>
            <a:cxnLst/>
            <a:rect l="l" t="t" r="r" b="b"/>
            <a:pathLst>
              <a:path w="13231892" h="1973177">
                <a:moveTo>
                  <a:pt x="0" y="0"/>
                </a:moveTo>
                <a:lnTo>
                  <a:pt x="13231893" y="0"/>
                </a:lnTo>
                <a:lnTo>
                  <a:pt x="13231893" y="1973177"/>
                </a:lnTo>
                <a:lnTo>
                  <a:pt x="0" y="1973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2637687" y="6858598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044105" y="2047218"/>
            <a:ext cx="10133173" cy="6732595"/>
          </a:xfrm>
          <a:custGeom>
            <a:avLst/>
            <a:gdLst/>
            <a:ahLst/>
            <a:cxnLst/>
            <a:rect l="l" t="t" r="r" b="b"/>
            <a:pathLst>
              <a:path w="10133173" h="6732595">
                <a:moveTo>
                  <a:pt x="0" y="0"/>
                </a:moveTo>
                <a:lnTo>
                  <a:pt x="10133173" y="0"/>
                </a:lnTo>
                <a:lnTo>
                  <a:pt x="10133173" y="6732596"/>
                </a:lnTo>
                <a:lnTo>
                  <a:pt x="0" y="6732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모델링 - 렌트카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6630" y="4850074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렌트카 R2 Score : 0.9553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0792" y="3564040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해당 데이터를 기반으로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59752" y="4207057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랜덤포레스트를 활용하여 머신러닝 모델 구축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2637687" y="6858598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129818" y="2282739"/>
            <a:ext cx="10247397" cy="5425751"/>
          </a:xfrm>
          <a:custGeom>
            <a:avLst/>
            <a:gdLst/>
            <a:ahLst/>
            <a:cxnLst/>
            <a:rect l="l" t="t" r="r" b="b"/>
            <a:pathLst>
              <a:path w="10247397" h="5425751">
                <a:moveTo>
                  <a:pt x="0" y="0"/>
                </a:moveTo>
                <a:lnTo>
                  <a:pt x="10247397" y="0"/>
                </a:lnTo>
                <a:lnTo>
                  <a:pt x="10247397" y="5425751"/>
                </a:lnTo>
                <a:lnTo>
                  <a:pt x="0" y="5425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프론트엔드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6630" y="4850074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또한, 수집한 데이터를 기준으로 선택한 옵션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0792" y="3564040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질문지를 만들 때, 데이터 기준이 아닌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59752" y="4207057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유저친화적으로 선택지를 구성하기 위해 노력함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70792" y="5492237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에 따라 유동적으로 선택지가 달라지게 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21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3022777" y="5699446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044105" y="2282739"/>
            <a:ext cx="10351580" cy="5415796"/>
          </a:xfrm>
          <a:custGeom>
            <a:avLst/>
            <a:gdLst/>
            <a:ahLst/>
            <a:cxnLst/>
            <a:rect l="l" t="t" r="r" b="b"/>
            <a:pathLst>
              <a:path w="10351580" h="5415796">
                <a:moveTo>
                  <a:pt x="0" y="0"/>
                </a:moveTo>
                <a:lnTo>
                  <a:pt x="10351580" y="0"/>
                </a:lnTo>
                <a:lnTo>
                  <a:pt x="10351580" y="5415797"/>
                </a:lnTo>
                <a:lnTo>
                  <a:pt x="0" y="5415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대시보드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6630" y="4850074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집중해야 하는지 알기 쉽도록 하였음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0792" y="3564040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유저가 예측 결과를 보다 이해하기 쉽게 구성함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59752" y="4207057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선택한 옵션이 바로 적용되어 어떤 부분에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3022777" y="5699446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3292206" y="1611193"/>
            <a:ext cx="8568167" cy="8675807"/>
          </a:xfrm>
          <a:custGeom>
            <a:avLst/>
            <a:gdLst/>
            <a:ahLst/>
            <a:cxnLst/>
            <a:rect l="l" t="t" r="r" b="b"/>
            <a:pathLst>
              <a:path w="8568167" h="8675807">
                <a:moveTo>
                  <a:pt x="0" y="0"/>
                </a:moveTo>
                <a:lnTo>
                  <a:pt x="8568167" y="0"/>
                </a:lnTo>
                <a:lnTo>
                  <a:pt x="8568167" y="8675807"/>
                </a:lnTo>
                <a:lnTo>
                  <a:pt x="0" y="86758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대시보드 - 항공권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70792" y="4850074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8월 말에 예약하는 것이 가장 효율적임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0792" y="3564040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요일별 각 지역에 대한 항공권 평균 가격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59752" y="4207057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날짜별 각 지역에 대한 항공권 평균 가격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3022777" y="5699446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3386381" y="1601668"/>
            <a:ext cx="8379818" cy="8685332"/>
          </a:xfrm>
          <a:custGeom>
            <a:avLst/>
            <a:gdLst/>
            <a:ahLst/>
            <a:cxnLst/>
            <a:rect l="l" t="t" r="r" b="b"/>
            <a:pathLst>
              <a:path w="8379818" h="8685332">
                <a:moveTo>
                  <a:pt x="0" y="0"/>
                </a:moveTo>
                <a:lnTo>
                  <a:pt x="8379818" y="0"/>
                </a:lnTo>
                <a:lnTo>
                  <a:pt x="8379818" y="8685332"/>
                </a:lnTo>
                <a:lnTo>
                  <a:pt x="0" y="8685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대시보드 - 숙소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6630" y="4850074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평점별, 등급별로 숙소의 가격 차이가 있음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0792" y="3564040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선택한 유형에 따른 평균 가격과 다른 유형의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59752" y="4207057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숙소 평균 가격을 함께 보여줌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882315" y="1788781"/>
            <a:ext cx="8991819" cy="8379982"/>
          </a:xfrm>
          <a:custGeom>
            <a:avLst/>
            <a:gdLst/>
            <a:ahLst/>
            <a:cxnLst/>
            <a:rect l="l" t="t" r="r" b="b"/>
            <a:pathLst>
              <a:path w="8991819" h="8379982">
                <a:moveTo>
                  <a:pt x="0" y="0"/>
                </a:moveTo>
                <a:lnTo>
                  <a:pt x="8991819" y="0"/>
                </a:lnTo>
                <a:lnTo>
                  <a:pt x="8991819" y="8379981"/>
                </a:lnTo>
                <a:lnTo>
                  <a:pt x="0" y="8379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26630" y="2368464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7671" y="2890748"/>
            <a:ext cx="4023214" cy="3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1"/>
              </a:lnSpc>
            </a:pPr>
            <a:r>
              <a:rPr lang="en-US" sz="2799">
                <a:solidFill>
                  <a:srgbClr val="FF6100"/>
                </a:solidFill>
                <a:ea typeface="용이고딕-레귤러 Bold"/>
              </a:rPr>
              <a:t>대시보드 - 렌트카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26630" y="4850074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가격 차이가 뚜렷하게 나타남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70792" y="3564040"/>
            <a:ext cx="565034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도쿄 지역의 자동차 종류에 따른 날짜별 평균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9752" y="4207057"/>
            <a:ext cx="5503475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가격 변화 추이, 제한인원수, 크기 등에 따라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13220842" y="6342463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2626630" y="5493091"/>
            <a:ext cx="5165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8월 말에 예약하는 것이 가장 효율적임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25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2044121" y="4578029"/>
            <a:ext cx="5661354" cy="9525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8724666" y="3299661"/>
            <a:ext cx="8725134" cy="5245987"/>
          </a:xfrm>
          <a:custGeom>
            <a:avLst/>
            <a:gdLst/>
            <a:ahLst/>
            <a:cxnLst/>
            <a:rect l="l" t="t" r="r" b="b"/>
            <a:pathLst>
              <a:path w="8725134" h="5245987">
                <a:moveTo>
                  <a:pt x="0" y="0"/>
                </a:moveTo>
                <a:lnTo>
                  <a:pt x="8725134" y="0"/>
                </a:lnTo>
                <a:lnTo>
                  <a:pt x="8725134" y="5245987"/>
                </a:lnTo>
                <a:lnTo>
                  <a:pt x="0" y="5245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35900" y="2258893"/>
            <a:ext cx="4023214" cy="4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3669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5900" y="2925502"/>
            <a:ext cx="5165724" cy="118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프론트 엔드 결과 발표</a:t>
            </a:r>
          </a:p>
          <a:p>
            <a:pPr marL="495929" lvl="1" indent="-247965" algn="just">
              <a:lnSpc>
                <a:spcPts val="3215"/>
              </a:lnSpc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대시보드를 통한 데이터 분석</a:t>
            </a:r>
          </a:p>
          <a:p>
            <a:pPr marL="495929" lvl="1" indent="-247965" algn="just">
              <a:lnSpc>
                <a:spcPts val="3215"/>
              </a:lnSpc>
              <a:spcBef>
                <a:spcPct val="0"/>
              </a:spcBef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ea typeface="용이굴림-레귤러"/>
              </a:rPr>
              <a:t>프로젝트 시연 동영상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2729473" y="3236378"/>
            <a:ext cx="15558527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29818" y="1592143"/>
            <a:ext cx="1288710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313165" y="3531653"/>
            <a:ext cx="14842781" cy="3108253"/>
          </a:xfrm>
          <a:custGeom>
            <a:avLst/>
            <a:gdLst/>
            <a:ahLst/>
            <a:cxnLst/>
            <a:rect l="l" t="t" r="r" b="b"/>
            <a:pathLst>
              <a:path w="14842781" h="3108253">
                <a:moveTo>
                  <a:pt x="0" y="0"/>
                </a:moveTo>
                <a:lnTo>
                  <a:pt x="14842781" y="0"/>
                </a:lnTo>
                <a:lnTo>
                  <a:pt x="14842781" y="3108253"/>
                </a:lnTo>
                <a:lnTo>
                  <a:pt x="0" y="3108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29473" y="2278130"/>
            <a:ext cx="5007417" cy="66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7"/>
              </a:lnSpc>
              <a:spcBef>
                <a:spcPct val="0"/>
              </a:spcBef>
            </a:pPr>
            <a:r>
              <a:rPr lang="en-US" sz="5199">
                <a:solidFill>
                  <a:srgbClr val="FF6100"/>
                </a:solidFill>
                <a:ea typeface="용이고딕-레귤러 Bold"/>
              </a:rPr>
              <a:t>개선할 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50899" y="6744097"/>
            <a:ext cx="14705047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929" lvl="1" indent="-247965" algn="just">
              <a:lnSpc>
                <a:spcPts val="3215"/>
              </a:lnSpc>
              <a:spcBef>
                <a:spcPct val="0"/>
              </a:spcBef>
              <a:buFont typeface="Arial"/>
              <a:buChar char="•"/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 모델 자동 학습 파이프라인 구축 : 구현까지는 성공했으나, 시간이 부족하여 배포까지는 힘들었음.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29473" y="7368064"/>
            <a:ext cx="150764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  <a:spcBef>
                <a:spcPct val="0"/>
              </a:spcBef>
            </a:pPr>
            <a:r>
              <a:rPr lang="en-US" sz="2297">
                <a:solidFill>
                  <a:srgbClr val="524943"/>
                </a:solidFill>
                <a:latin typeface="용이굴림-레귤러"/>
              </a:rPr>
              <a:t>2. 아키네이터처럼 디테일한 부분까지 질문하여 그 답을 토대로 여행지를 추천해줘야 하는데, 현재는 대부분 선택하게 되어있음.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27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6230983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0768" y="1997189"/>
            <a:ext cx="6292621" cy="62926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330492" y="2107063"/>
            <a:ext cx="6072898" cy="607287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116" r="-211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5159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5159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062867" y="3959957"/>
            <a:ext cx="6872655" cy="191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49"/>
              </a:lnSpc>
            </a:pPr>
            <a:r>
              <a:rPr lang="en-US" sz="11177">
                <a:solidFill>
                  <a:srgbClr val="171616"/>
                </a:solidFill>
                <a:latin typeface="HK Grotesk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62867" y="5726550"/>
            <a:ext cx="5188264" cy="38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6"/>
              </a:lnSpc>
            </a:pPr>
            <a:r>
              <a:rPr lang="en-US" sz="2233" spc="198">
                <a:solidFill>
                  <a:srgbClr val="524943"/>
                </a:solidFill>
                <a:latin typeface="HK Grotesk Light"/>
              </a:rPr>
              <a:t>Travel Presentation Template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28700" y="0"/>
            <a:ext cx="19316700" cy="10287000"/>
          </a:xfrm>
          <a:custGeom>
            <a:avLst/>
            <a:gdLst/>
            <a:ahLst/>
            <a:cxnLst/>
            <a:rect l="l" t="t" r="r" b="b"/>
            <a:pathLst>
              <a:path w="19316700" h="10287000">
                <a:moveTo>
                  <a:pt x="0" y="0"/>
                </a:moveTo>
                <a:lnTo>
                  <a:pt x="19316700" y="0"/>
                </a:lnTo>
                <a:lnTo>
                  <a:pt x="19316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66" b="-119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626239" y="213797"/>
            <a:ext cx="6661761" cy="4929703"/>
          </a:xfrm>
          <a:custGeom>
            <a:avLst/>
            <a:gdLst/>
            <a:ahLst/>
            <a:cxnLst/>
            <a:rect l="l" t="t" r="r" b="b"/>
            <a:pathLst>
              <a:path w="6661761" h="4929703">
                <a:moveTo>
                  <a:pt x="6661761" y="0"/>
                </a:moveTo>
                <a:lnTo>
                  <a:pt x="0" y="0"/>
                </a:lnTo>
                <a:lnTo>
                  <a:pt x="0" y="4929703"/>
                </a:lnTo>
                <a:lnTo>
                  <a:pt x="6661761" y="4929703"/>
                </a:lnTo>
                <a:lnTo>
                  <a:pt x="66617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60948" y="1594396"/>
            <a:ext cx="5978502" cy="210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2"/>
              </a:lnSpc>
            </a:pPr>
            <a:r>
              <a:rPr lang="en-US" sz="3023">
                <a:solidFill>
                  <a:srgbClr val="171616"/>
                </a:solidFill>
                <a:ea typeface="용이굴림-레귤러"/>
              </a:rPr>
              <a:t>여름 휴가로 일본에 가고 싶은데..</a:t>
            </a:r>
          </a:p>
          <a:p>
            <a:pPr>
              <a:lnSpc>
                <a:spcPts val="4232"/>
              </a:lnSpc>
            </a:pPr>
            <a:r>
              <a:rPr lang="en-US" sz="3023">
                <a:solidFill>
                  <a:srgbClr val="171616"/>
                </a:solidFill>
                <a:ea typeface="용이굴림-레귤러"/>
              </a:rPr>
              <a:t>어디 갈지도 모르겠고..</a:t>
            </a:r>
          </a:p>
          <a:p>
            <a:pPr>
              <a:lnSpc>
                <a:spcPts val="4232"/>
              </a:lnSpc>
            </a:pPr>
            <a:r>
              <a:rPr lang="en-US" sz="3023">
                <a:solidFill>
                  <a:srgbClr val="171616"/>
                </a:solidFill>
                <a:ea typeface="용이굴림-레귤러"/>
              </a:rPr>
              <a:t>찾아보기도 너무 귀찮네...</a:t>
            </a:r>
          </a:p>
          <a:p>
            <a:pPr>
              <a:lnSpc>
                <a:spcPts val="4232"/>
              </a:lnSpc>
            </a:pPr>
            <a:r>
              <a:rPr lang="en-US" sz="3023">
                <a:solidFill>
                  <a:srgbClr val="171616"/>
                </a:solidFill>
                <a:ea typeface="용이굴림-레귤러"/>
              </a:rPr>
              <a:t>대충 얼마정도 들라나..?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2963" y="5082854"/>
            <a:ext cx="13582073" cy="3640566"/>
            <a:chOff x="0" y="0"/>
            <a:chExt cx="3577172" cy="958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77172" cy="958832"/>
            </a:xfrm>
            <a:custGeom>
              <a:avLst/>
              <a:gdLst/>
              <a:ahLst/>
              <a:cxnLst/>
              <a:rect l="l" t="t" r="r" b="b"/>
              <a:pathLst>
                <a:path w="3577172" h="958832">
                  <a:moveTo>
                    <a:pt x="0" y="0"/>
                  </a:moveTo>
                  <a:lnTo>
                    <a:pt x="3577172" y="0"/>
                  </a:lnTo>
                  <a:lnTo>
                    <a:pt x="3577172" y="958832"/>
                  </a:lnTo>
                  <a:lnTo>
                    <a:pt x="0" y="958832"/>
                  </a:ln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246676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2729473" y="3236378"/>
            <a:ext cx="15558527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521755" y="3531653"/>
            <a:ext cx="7343521" cy="4809548"/>
          </a:xfrm>
          <a:custGeom>
            <a:avLst/>
            <a:gdLst/>
            <a:ahLst/>
            <a:cxnLst/>
            <a:rect l="l" t="t" r="r" b="b"/>
            <a:pathLst>
              <a:path w="7343521" h="4809548">
                <a:moveTo>
                  <a:pt x="0" y="0"/>
                </a:moveTo>
                <a:lnTo>
                  <a:pt x="7343520" y="0"/>
                </a:lnTo>
                <a:lnTo>
                  <a:pt x="7343520" y="4809547"/>
                </a:lnTo>
                <a:lnTo>
                  <a:pt x="0" y="48095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29473" y="2325406"/>
            <a:ext cx="4204285" cy="61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2"/>
              </a:lnSpc>
              <a:spcBef>
                <a:spcPct val="0"/>
              </a:spcBef>
            </a:pPr>
            <a:r>
              <a:rPr lang="en-US" sz="4800" u="none" strike="noStrike">
                <a:solidFill>
                  <a:srgbClr val="FF6100"/>
                </a:solidFill>
                <a:ea typeface="용이고딕-레귤러 Bold"/>
              </a:rPr>
              <a:t>프로젝트 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68605" y="5879276"/>
            <a:ext cx="4886727" cy="41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ea typeface="용이굴림-레귤러"/>
              </a:rPr>
              <a:t>연속적 질문을 통한 AI 가격 예측 서비스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68605" y="5482275"/>
            <a:ext cx="4886727" cy="41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ea typeface="용이굴림-레귤러"/>
              </a:rPr>
              <a:t>검색이 귀찮은 당신을 위한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68605" y="6487846"/>
            <a:ext cx="4886727" cy="167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ea typeface="용이굴림-레귤러"/>
              </a:rPr>
              <a:t>머리 속에 떠오리는 여행지를 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ea typeface="용이굴림-레귤러"/>
              </a:rPr>
              <a:t>아키네이터처럼 여러 질문을 통해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ea typeface="용이굴림-레귤러"/>
              </a:rPr>
              <a:t>항공권, 숙소, 렌트카에 대한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ea typeface="용이굴림-레귤러"/>
              </a:rPr>
              <a:t>가격을 예측하는 서비스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163575" y="6907761"/>
            <a:ext cx="164840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252">
                <a:solidFill>
                  <a:srgbClr val="FFFFFF"/>
                </a:solidFill>
                <a:latin typeface="HK Grotesk Light Italics"/>
              </a:rPr>
              <a:t>Read More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1820493"/>
            <a:ext cx="10766398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0897536" y="3130928"/>
            <a:ext cx="4603001" cy="742317"/>
            <a:chOff x="0" y="0"/>
            <a:chExt cx="1212313" cy="1955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2313" cy="195507"/>
            </a:xfrm>
            <a:custGeom>
              <a:avLst/>
              <a:gdLst/>
              <a:ahLst/>
              <a:cxnLst/>
              <a:rect l="l" t="t" r="r" b="b"/>
              <a:pathLst>
                <a:path w="1212313" h="195507">
                  <a:moveTo>
                    <a:pt x="0" y="0"/>
                  </a:moveTo>
                  <a:lnTo>
                    <a:pt x="1212313" y="0"/>
                  </a:lnTo>
                  <a:lnTo>
                    <a:pt x="1212313" y="195507"/>
                  </a:lnTo>
                  <a:lnTo>
                    <a:pt x="0" y="195507"/>
                  </a:ln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493256" y="2879904"/>
            <a:ext cx="2808560" cy="2808548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897536" y="6346237"/>
            <a:ext cx="4603001" cy="742317"/>
            <a:chOff x="0" y="0"/>
            <a:chExt cx="1212313" cy="1955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2313" cy="195507"/>
            </a:xfrm>
            <a:custGeom>
              <a:avLst/>
              <a:gdLst/>
              <a:ahLst/>
              <a:cxnLst/>
              <a:rect l="l" t="t" r="r" b="b"/>
              <a:pathLst>
                <a:path w="1212313" h="195507">
                  <a:moveTo>
                    <a:pt x="0" y="0"/>
                  </a:moveTo>
                  <a:lnTo>
                    <a:pt x="1212313" y="0"/>
                  </a:lnTo>
                  <a:lnTo>
                    <a:pt x="1212313" y="195507"/>
                  </a:lnTo>
                  <a:lnTo>
                    <a:pt x="0" y="195507"/>
                  </a:ln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493256" y="6092901"/>
            <a:ext cx="2808560" cy="2808548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38770" r="-38770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4184944" y="3604488"/>
            <a:ext cx="4241957" cy="742317"/>
            <a:chOff x="0" y="0"/>
            <a:chExt cx="1117223" cy="1955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17223" cy="195507"/>
            </a:xfrm>
            <a:custGeom>
              <a:avLst/>
              <a:gdLst/>
              <a:ahLst/>
              <a:cxnLst/>
              <a:rect l="l" t="t" r="r" b="b"/>
              <a:pathLst>
                <a:path w="1117223" h="195507">
                  <a:moveTo>
                    <a:pt x="0" y="0"/>
                  </a:moveTo>
                  <a:lnTo>
                    <a:pt x="1117223" y="0"/>
                  </a:lnTo>
                  <a:lnTo>
                    <a:pt x="1117223" y="195507"/>
                  </a:lnTo>
                  <a:lnTo>
                    <a:pt x="0" y="195507"/>
                  </a:ln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2780664" y="3351152"/>
            <a:ext cx="2808560" cy="2808548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19124" r="-19124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4184944" y="6599573"/>
            <a:ext cx="4241957" cy="742317"/>
            <a:chOff x="0" y="0"/>
            <a:chExt cx="1117223" cy="1955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7223" cy="195507"/>
            </a:xfrm>
            <a:custGeom>
              <a:avLst/>
              <a:gdLst/>
              <a:ahLst/>
              <a:cxnLst/>
              <a:rect l="l" t="t" r="r" b="b"/>
              <a:pathLst>
                <a:path w="1117223" h="195507">
                  <a:moveTo>
                    <a:pt x="0" y="0"/>
                  </a:moveTo>
                  <a:lnTo>
                    <a:pt x="1117223" y="0"/>
                  </a:lnTo>
                  <a:lnTo>
                    <a:pt x="1117223" y="195507"/>
                  </a:lnTo>
                  <a:lnTo>
                    <a:pt x="0" y="195507"/>
                  </a:ln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3163575" y="6599573"/>
            <a:ext cx="2041948" cy="2133646"/>
          </a:xfrm>
          <a:custGeom>
            <a:avLst/>
            <a:gdLst/>
            <a:ahLst/>
            <a:cxnLst/>
            <a:rect l="l" t="t" r="r" b="b"/>
            <a:pathLst>
              <a:path w="2041948" h="2133646">
                <a:moveTo>
                  <a:pt x="0" y="0"/>
                </a:moveTo>
                <a:lnTo>
                  <a:pt x="2041949" y="0"/>
                </a:lnTo>
                <a:lnTo>
                  <a:pt x="2041949" y="2133646"/>
                </a:lnTo>
                <a:lnTo>
                  <a:pt x="0" y="21336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80664" y="2349695"/>
            <a:ext cx="6712592" cy="61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2"/>
              </a:lnSpc>
              <a:spcBef>
                <a:spcPct val="0"/>
              </a:spcBef>
            </a:pPr>
            <a:r>
              <a:rPr lang="en-US" sz="4800" u="none" strike="noStrike">
                <a:solidFill>
                  <a:srgbClr val="FF6100"/>
                </a:solidFill>
                <a:ea typeface="용이고딕-레귤러 Bold"/>
              </a:rPr>
              <a:t>개발 환경 및 활용 Tools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30812" y="3369961"/>
            <a:ext cx="2869726" cy="32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0"/>
              </a:lnSpc>
            </a:pPr>
            <a:r>
              <a:rPr lang="en-US" sz="2521">
                <a:solidFill>
                  <a:srgbClr val="FFFFFF"/>
                </a:solidFill>
                <a:latin typeface="HK Grotesk Bold"/>
              </a:rPr>
              <a:t>Visual Studio Code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30812" y="6581803"/>
            <a:ext cx="2261848" cy="32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0"/>
              </a:lnSpc>
            </a:pPr>
            <a:r>
              <a:rPr lang="en-US" sz="2521">
                <a:solidFill>
                  <a:srgbClr val="FFFFFF"/>
                </a:solidFill>
                <a:latin typeface="HK Grotesk Bold"/>
              </a:rPr>
              <a:t>Flask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50841" y="4593605"/>
            <a:ext cx="2887336" cy="8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0"/>
              </a:lnSpc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파이썬을 사용하여 빠르게 </a:t>
            </a:r>
          </a:p>
          <a:p>
            <a:pPr algn="just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데이터 애플리케이션을 구축할 수 있는 오픈소스 라이브러리이다.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18220" y="3840054"/>
            <a:ext cx="2261848" cy="32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0"/>
              </a:lnSpc>
            </a:pPr>
            <a:r>
              <a:rPr lang="en-US" sz="2521">
                <a:solidFill>
                  <a:srgbClr val="FFFFFF"/>
                </a:solidFill>
                <a:latin typeface="HK Grotesk Bold"/>
              </a:rPr>
              <a:t>Streamlit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18220" y="6835139"/>
            <a:ext cx="2261848" cy="32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0"/>
              </a:lnSpc>
            </a:pPr>
            <a:r>
              <a:rPr lang="en-US" sz="2521">
                <a:solidFill>
                  <a:srgbClr val="FFFFFF"/>
                </a:solidFill>
                <a:latin typeface="HK Grotesk Bold"/>
              </a:rPr>
              <a:t>Selenium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568422" y="4145912"/>
            <a:ext cx="2696406" cy="8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 u="none" strike="noStrike">
                <a:solidFill>
                  <a:srgbClr val="524943"/>
                </a:solidFill>
                <a:latin typeface="용이고딕-레귤러"/>
              </a:rPr>
              <a:t>Microsoft에서 제작한 강력한 코드 편집기로, 다양한 프로그래밍 언어를 사용 가능하다.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515131" y="7589540"/>
            <a:ext cx="3123045" cy="8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웹 브라우저 자동화 도구로 테스트 자동화를 위해 사용되며 웹 크롤링을 진행하는데 유용하다.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72957" y="7364228"/>
            <a:ext cx="2887336" cy="116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파이썬을 이용한 간단하고 강력한 웹 프레임워크, 웹 서버를 구축하고 동적 웹 페이지를 생성하는 데 사용한다.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46676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450323" y="2301136"/>
            <a:ext cx="2837677" cy="5684729"/>
            <a:chOff x="0" y="0"/>
            <a:chExt cx="747372" cy="14972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7372" cy="1497212"/>
            </a:xfrm>
            <a:custGeom>
              <a:avLst/>
              <a:gdLst/>
              <a:ahLst/>
              <a:cxnLst/>
              <a:rect l="l" t="t" r="r" b="b"/>
              <a:pathLst>
                <a:path w="747372" h="1497212">
                  <a:moveTo>
                    <a:pt x="0" y="0"/>
                  </a:moveTo>
                  <a:lnTo>
                    <a:pt x="747372" y="0"/>
                  </a:lnTo>
                  <a:lnTo>
                    <a:pt x="747372" y="1497212"/>
                  </a:lnTo>
                  <a:lnTo>
                    <a:pt x="0" y="1497212"/>
                  </a:ln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524962" y="1697023"/>
            <a:ext cx="4825068" cy="6892954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lnTo>
                    <a:pt x="2222500" y="6350000"/>
                  </a:ln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lnTo>
                    <a:pt x="2222500" y="0"/>
                  </a:ln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1758" r="-31758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3262452" y="8447457"/>
            <a:ext cx="6263321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729473" y="3236378"/>
            <a:ext cx="8588527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62452" y="3598328"/>
            <a:ext cx="2261848" cy="31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0"/>
              </a:lnSpc>
              <a:spcBef>
                <a:spcPct val="0"/>
              </a:spcBef>
            </a:pPr>
            <a:r>
              <a:rPr lang="en-US" sz="2521">
                <a:solidFill>
                  <a:srgbClr val="FF6100"/>
                </a:solidFill>
                <a:ea typeface="용이고딕-레귤러 Bold"/>
              </a:rPr>
              <a:t>연속적인 질문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62452" y="4030427"/>
            <a:ext cx="2689683" cy="8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질문에 대한 답이 이후의 질문과 결과에 영향을 주어 최종 결론과 예측 가격 도출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62452" y="5619443"/>
            <a:ext cx="2512217" cy="31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0"/>
              </a:lnSpc>
              <a:spcBef>
                <a:spcPct val="0"/>
              </a:spcBef>
            </a:pPr>
            <a:r>
              <a:rPr lang="en-US" sz="2521" u="none" strike="noStrike">
                <a:solidFill>
                  <a:srgbClr val="FF6100"/>
                </a:solidFill>
                <a:ea typeface="용이고딕-레귤러 Bold"/>
              </a:rPr>
              <a:t>고객 친화적인 구조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62452" y="6051542"/>
            <a:ext cx="2689683" cy="116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결론 도출 이후에 다시 처음부터 해야 하는 것이 아닌 가격 예측 화면에서 질문에 대한 답변 수정을 가능하게 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76755" y="3598328"/>
            <a:ext cx="2261848" cy="31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0"/>
              </a:lnSpc>
              <a:spcBef>
                <a:spcPct val="0"/>
              </a:spcBef>
            </a:pPr>
            <a:r>
              <a:rPr lang="en-US" sz="2521" u="none" strike="noStrike">
                <a:solidFill>
                  <a:srgbClr val="FF6100"/>
                </a:solidFill>
                <a:ea typeface="용이고딕-레귤러 Bold"/>
              </a:rPr>
              <a:t>다양한 선택지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76755" y="4030427"/>
            <a:ext cx="2386628" cy="116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 u="none" strike="noStrike">
                <a:solidFill>
                  <a:srgbClr val="524943"/>
                </a:solidFill>
                <a:ea typeface="용이고딕-레귤러"/>
              </a:rPr>
              <a:t>단순히 예, 아니오가 아닌</a:t>
            </a:r>
          </a:p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 u="none" strike="noStrike">
                <a:solidFill>
                  <a:srgbClr val="524943"/>
                </a:solidFill>
                <a:ea typeface="용이고딕-레귤러"/>
              </a:rPr>
              <a:t>다양한 선택지를 제공하여</a:t>
            </a:r>
          </a:p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 u="none" strike="noStrike">
                <a:solidFill>
                  <a:srgbClr val="524943"/>
                </a:solidFill>
                <a:ea typeface="용이고딕-레귤러"/>
              </a:rPr>
              <a:t>소비자의 여행 계획에 다양성을 부여함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39145" y="5619443"/>
            <a:ext cx="2632249" cy="31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0"/>
              </a:lnSpc>
              <a:spcBef>
                <a:spcPct val="0"/>
              </a:spcBef>
            </a:pPr>
            <a:r>
              <a:rPr lang="en-US" sz="2521" u="none" strike="noStrike">
                <a:solidFill>
                  <a:srgbClr val="FF6100"/>
                </a:solidFill>
                <a:ea typeface="용이고딕-레귤러 Bold"/>
              </a:rPr>
              <a:t>고객 맞춤형 서비스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39145" y="6051542"/>
            <a:ext cx="2632249" cy="8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0"/>
              </a:lnSpc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여행하는 구성원이 가족, 연인, 친구에 따라 모델이 추천하는</a:t>
            </a:r>
          </a:p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상품이 달라짐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29473" y="2325406"/>
            <a:ext cx="4204285" cy="61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2"/>
              </a:lnSpc>
              <a:spcBef>
                <a:spcPct val="0"/>
              </a:spcBef>
            </a:pPr>
            <a:r>
              <a:rPr lang="en-US" sz="4800" u="none" strike="noStrike">
                <a:solidFill>
                  <a:srgbClr val="FF6100"/>
                </a:solidFill>
                <a:ea typeface="용이고딕-레귤러 Bold"/>
              </a:rPr>
              <a:t>프로젝트 구조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262452" y="8447457"/>
            <a:ext cx="6263321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729473" y="3236378"/>
            <a:ext cx="8588527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450323" y="2301136"/>
            <a:ext cx="2837677" cy="5684729"/>
            <a:chOff x="0" y="0"/>
            <a:chExt cx="747372" cy="14972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7372" cy="1497212"/>
            </a:xfrm>
            <a:custGeom>
              <a:avLst/>
              <a:gdLst/>
              <a:ahLst/>
              <a:cxnLst/>
              <a:rect l="l" t="t" r="r" b="b"/>
              <a:pathLst>
                <a:path w="747372" h="1497212">
                  <a:moveTo>
                    <a:pt x="0" y="0"/>
                  </a:moveTo>
                  <a:lnTo>
                    <a:pt x="747372" y="0"/>
                  </a:lnTo>
                  <a:lnTo>
                    <a:pt x="747372" y="1497212"/>
                  </a:lnTo>
                  <a:lnTo>
                    <a:pt x="0" y="1497212"/>
                  </a:lnTo>
                  <a:close/>
                </a:path>
              </a:pathLst>
            </a:custGeom>
            <a:solidFill>
              <a:srgbClr val="FF61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524962" y="1697023"/>
            <a:ext cx="4825068" cy="6892954"/>
            <a:chOff x="0" y="0"/>
            <a:chExt cx="444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lnTo>
                    <a:pt x="2222500" y="6350000"/>
                  </a:ln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lnTo>
                    <a:pt x="2222500" y="0"/>
                  </a:ln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5718" r="-25718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62452" y="3598328"/>
            <a:ext cx="2763032" cy="31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0"/>
              </a:lnSpc>
              <a:spcBef>
                <a:spcPct val="0"/>
              </a:spcBef>
            </a:pPr>
            <a:r>
              <a:rPr lang="en-US" sz="2521">
                <a:solidFill>
                  <a:srgbClr val="FF6100"/>
                </a:solidFill>
                <a:ea typeface="용이고딕-레귤러 Bold"/>
              </a:rPr>
              <a:t>고객의 귀차니즘 해결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62452" y="4036004"/>
            <a:ext cx="2763032" cy="5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 u="none" strike="noStrike">
                <a:solidFill>
                  <a:srgbClr val="524943"/>
                </a:solidFill>
                <a:ea typeface="용이고딕-레귤러"/>
              </a:rPr>
              <a:t>일일이 검색해서 알아 봐야하는 귀찮음을 해결해 줄 수 있다.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62452" y="5285094"/>
            <a:ext cx="3671306" cy="31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0"/>
              </a:lnSpc>
              <a:spcBef>
                <a:spcPct val="0"/>
              </a:spcBef>
            </a:pPr>
            <a:r>
              <a:rPr lang="en-US" sz="2521">
                <a:solidFill>
                  <a:srgbClr val="FF6100"/>
                </a:solidFill>
                <a:ea typeface="용이고딕-레귤러 Bold"/>
              </a:rPr>
              <a:t>가격 예측을 통한 비용 절감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62452" y="5854145"/>
            <a:ext cx="3350534" cy="116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0"/>
              </a:lnSpc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예상 가격을 통해 시세를 미리 파악함으로써 실제 티켓을 예매할 때, 효율적으로 비교할 수 있으며 이는 비용 절감에</a:t>
            </a:r>
          </a:p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효과적인 도움이 된다.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78535" y="3598328"/>
            <a:ext cx="2261848" cy="31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0"/>
              </a:lnSpc>
              <a:spcBef>
                <a:spcPct val="0"/>
              </a:spcBef>
            </a:pPr>
            <a:r>
              <a:rPr lang="en-US" sz="2521" u="none" strike="noStrike">
                <a:solidFill>
                  <a:srgbClr val="FF6100"/>
                </a:solidFill>
                <a:ea typeface="용이고딕-레귤러 Bold"/>
              </a:rPr>
              <a:t>폭 넓은 확장성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78535" y="3977190"/>
            <a:ext cx="2386628" cy="234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0"/>
              </a:lnSpc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다른 여행 지역 추가,</a:t>
            </a:r>
          </a:p>
          <a:p>
            <a:pPr algn="just">
              <a:lnSpc>
                <a:spcPts val="2390"/>
              </a:lnSpc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관광지, 액티비티 추가,</a:t>
            </a:r>
          </a:p>
          <a:p>
            <a:pPr algn="just">
              <a:lnSpc>
                <a:spcPts val="2390"/>
              </a:lnSpc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맛집 추천 추가 등</a:t>
            </a:r>
          </a:p>
          <a:p>
            <a:pPr algn="just">
              <a:lnSpc>
                <a:spcPts val="2390"/>
              </a:lnSpc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다양한 데이터를 수집하고</a:t>
            </a:r>
          </a:p>
          <a:p>
            <a:pPr algn="just">
              <a:lnSpc>
                <a:spcPts val="2390"/>
              </a:lnSpc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질문들의 추가로</a:t>
            </a:r>
          </a:p>
          <a:p>
            <a:pPr algn="just">
              <a:lnSpc>
                <a:spcPts val="2390"/>
              </a:lnSpc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확장성이 용이하고 고객에게</a:t>
            </a:r>
          </a:p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524943"/>
                </a:solidFill>
                <a:ea typeface="용이고딕-레귤러"/>
              </a:rPr>
              <a:t>질 높은 서비스를 제공할 수 있다.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29473" y="2325406"/>
            <a:ext cx="4204285" cy="61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2"/>
              </a:lnSpc>
              <a:spcBef>
                <a:spcPct val="0"/>
              </a:spcBef>
            </a:pPr>
            <a:r>
              <a:rPr lang="en-US" sz="4800">
                <a:solidFill>
                  <a:srgbClr val="FF6100"/>
                </a:solidFill>
                <a:ea typeface="용이고딕-레귤러 Bold"/>
              </a:rPr>
              <a:t>기대 효과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46676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2729473" y="2636892"/>
            <a:ext cx="15558527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9473" y="1725921"/>
            <a:ext cx="6830761" cy="61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2"/>
              </a:lnSpc>
              <a:spcBef>
                <a:spcPct val="0"/>
              </a:spcBef>
            </a:pPr>
            <a:r>
              <a:rPr lang="en-US" sz="4800">
                <a:solidFill>
                  <a:srgbClr val="FF6100"/>
                </a:solidFill>
                <a:ea typeface="용이고딕-레귤러 Bold"/>
              </a:rPr>
              <a:t>프로젝트 팀 구성 및 역할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1689267" y="5388229"/>
            <a:ext cx="15988725" cy="168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689250" y="6480679"/>
            <a:ext cx="15988758" cy="168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11598" y="3648656"/>
            <a:ext cx="2398271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용이고딕-레귤러"/>
              </a:rPr>
              <a:t>AI_18_이수윤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1598" y="4756790"/>
            <a:ext cx="2398271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000000"/>
                </a:solidFill>
                <a:latin typeface="용이고딕-레귤러"/>
              </a:rPr>
              <a:t>AI_18_류재영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1598" y="5864924"/>
            <a:ext cx="2398271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000000"/>
                </a:solidFill>
                <a:latin typeface="용이고딕-레귤러"/>
              </a:rPr>
              <a:t>AI_18_임진우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1598" y="6973058"/>
            <a:ext cx="2398271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000000"/>
                </a:solidFill>
                <a:latin typeface="용이고딕-레귤러"/>
              </a:rPr>
              <a:t>AI_18_부지환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09869" y="3648656"/>
            <a:ext cx="1005403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000000"/>
                </a:solidFill>
                <a:ea typeface="용이고딕-레귤러"/>
              </a:rPr>
              <a:t>팀원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09869" y="4756790"/>
            <a:ext cx="1964850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용이고딕-레귤러"/>
              </a:rPr>
              <a:t>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09869" y="5864924"/>
            <a:ext cx="1964850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용이고딕-레귤러"/>
              </a:rPr>
              <a:t>팀원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09869" y="6973058"/>
            <a:ext cx="1964850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용이고딕-레귤러"/>
              </a:rPr>
              <a:t>팀원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689250" y="7573128"/>
            <a:ext cx="15988758" cy="168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711598" y="8081192"/>
            <a:ext cx="2398271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000000"/>
                </a:solidFill>
                <a:latin typeface="용이고딕-레귤러"/>
              </a:rPr>
              <a:t>AI_18_정하람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32847" y="8081192"/>
            <a:ext cx="1964850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용이고딕-레귤러"/>
              </a:rPr>
              <a:t>팀장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11598" y="2807707"/>
            <a:ext cx="1842670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용이고딕-레귤러 Bold"/>
              </a:rPr>
              <a:t>구성원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109869" y="2807707"/>
            <a:ext cx="155645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용이고딕-레귤러 Bold"/>
              </a:rPr>
              <a:t>역할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74719" y="2833266"/>
            <a:ext cx="155645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용이고딕-레귤러 Bold"/>
              </a:rPr>
              <a:t>담당 업무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72018" y="3373175"/>
            <a:ext cx="5568064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용이고딕-레귤러"/>
              </a:rPr>
              <a:t>외부 데이터 수집</a:t>
            </a:r>
          </a:p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ea typeface="용이고딕-레귤러"/>
              </a:rPr>
              <a:t>프론트 엔드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1689267" y="4295779"/>
            <a:ext cx="15988725" cy="168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5573031" y="4526928"/>
            <a:ext cx="5568064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용이고딕-레귤러"/>
              </a:rPr>
              <a:t>머신러닝 모델링</a:t>
            </a:r>
          </a:p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ea typeface="용이고딕-레귤러"/>
              </a:rPr>
              <a:t>백 엔드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72018" y="5619378"/>
            <a:ext cx="5568064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용이고딕-레귤러"/>
              </a:rPr>
              <a:t>머신러닝 모델링</a:t>
            </a:r>
          </a:p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ea typeface="용이고딕-레귤러"/>
              </a:rPr>
              <a:t>백 엔드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72018" y="6664203"/>
            <a:ext cx="5568064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용이고딕-레귤러"/>
              </a:rPr>
              <a:t>외부 데이터 수집</a:t>
            </a:r>
          </a:p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ea typeface="용이고딕-레귤러"/>
              </a:rPr>
              <a:t>대시보드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66321" y="7900217"/>
            <a:ext cx="5568064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용이고딕-레귤러"/>
              </a:rPr>
              <a:t>외부 데이터 수집</a:t>
            </a:r>
          </a:p>
          <a:p>
            <a:pPr marL="474976" lvl="1" indent="-237488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ea typeface="용이고딕-레귤러"/>
              </a:rPr>
              <a:t>데이터 정제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15839"/>
            <a:ext cx="1101118" cy="311066"/>
          </a:xfrm>
          <a:custGeom>
            <a:avLst/>
            <a:gdLst/>
            <a:ahLst/>
            <a:cxnLst/>
            <a:rect l="l" t="t" r="r" b="b"/>
            <a:pathLst>
              <a:path w="1101118" h="311066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28700" y="4568504"/>
            <a:ext cx="186874" cy="1149991"/>
          </a:xfrm>
          <a:custGeom>
            <a:avLst/>
            <a:gdLst/>
            <a:ahLst/>
            <a:cxnLst/>
            <a:rect l="l" t="t" r="r" b="b"/>
            <a:pathLst>
              <a:path w="186874" h="1149991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2914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4498" y="760095"/>
            <a:ext cx="446386" cy="1028686"/>
          </a:xfrm>
          <a:custGeom>
            <a:avLst/>
            <a:gdLst/>
            <a:ahLst/>
            <a:cxnLst/>
            <a:rect l="l" t="t" r="r" b="b"/>
            <a:pathLst>
              <a:path w="446386" h="10286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159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64984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53454" y="9220200"/>
            <a:ext cx="6094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 Light"/>
              </a:rPr>
              <a:t>07</a:t>
            </a:r>
          </a:p>
        </p:txBody>
      </p:sp>
      <p:sp>
        <p:nvSpPr>
          <p:cNvPr id="8" name="AutoShape 8"/>
          <p:cNvSpPr/>
          <p:nvPr/>
        </p:nvSpPr>
        <p:spPr>
          <a:xfrm>
            <a:off x="17052591" y="9628755"/>
            <a:ext cx="206709" cy="0"/>
          </a:xfrm>
          <a:prstGeom prst="line">
            <a:avLst/>
          </a:prstGeom>
          <a:ln w="9525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2729473" y="3236378"/>
            <a:ext cx="15558527" cy="0"/>
          </a:xfrm>
          <a:prstGeom prst="line">
            <a:avLst/>
          </a:prstGeom>
          <a:ln w="19050" cap="flat">
            <a:solidFill>
              <a:srgbClr val="FF6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729473" y="2325406"/>
            <a:ext cx="9995111" cy="61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2"/>
              </a:lnSpc>
              <a:spcBef>
                <a:spcPct val="0"/>
              </a:spcBef>
            </a:pPr>
            <a:r>
              <a:rPr lang="en-US" sz="4800" u="none" strike="noStrike">
                <a:solidFill>
                  <a:srgbClr val="FF6100"/>
                </a:solidFill>
                <a:ea typeface="용이고딕-레귤러 Bold"/>
              </a:rPr>
              <a:t>프로젝트 수행 결과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039772" y="3574483"/>
            <a:ext cx="11063159" cy="846593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12" name="TextBox 12"/>
          <p:cNvSpPr txBox="1"/>
          <p:nvPr/>
        </p:nvSpPr>
        <p:spPr>
          <a:xfrm>
            <a:off x="4346906" y="3873284"/>
            <a:ext cx="617144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1일차</a:t>
            </a:r>
          </a:p>
        </p:txBody>
      </p:sp>
      <p:sp>
        <p:nvSpPr>
          <p:cNvPr id="13" name="AutoShape 13"/>
          <p:cNvSpPr/>
          <p:nvPr/>
        </p:nvSpPr>
        <p:spPr>
          <a:xfrm>
            <a:off x="4030247" y="3575743"/>
            <a:ext cx="0" cy="5727081"/>
          </a:xfrm>
          <a:prstGeom prst="line">
            <a:avLst/>
          </a:prstGeom>
          <a:ln w="19050" cap="rnd">
            <a:solidFill>
              <a:srgbClr val="FF862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5094666" y="3574483"/>
            <a:ext cx="0" cy="5727081"/>
          </a:xfrm>
          <a:prstGeom prst="line">
            <a:avLst/>
          </a:prstGeom>
          <a:ln w="19050" cap="rnd">
            <a:solidFill>
              <a:srgbClr val="FF862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4020722" y="9293299"/>
            <a:ext cx="11065680" cy="8265"/>
          </a:xfrm>
          <a:prstGeom prst="line">
            <a:avLst/>
          </a:prstGeom>
          <a:ln w="19050" cap="rnd">
            <a:solidFill>
              <a:srgbClr val="FF862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4168697" y="4614112"/>
            <a:ext cx="2009583" cy="449895"/>
            <a:chOff x="0" y="0"/>
            <a:chExt cx="2679444" cy="599860"/>
          </a:xfrm>
        </p:grpSpPr>
        <p:sp>
          <p:nvSpPr>
            <p:cNvPr id="17" name="AutoShape 17"/>
            <p:cNvSpPr/>
            <p:nvPr/>
          </p:nvSpPr>
          <p:spPr>
            <a:xfrm>
              <a:off x="0" y="0"/>
              <a:ext cx="2679444" cy="599860"/>
            </a:xfrm>
            <a:prstGeom prst="rect">
              <a:avLst/>
            </a:prstGeom>
            <a:solidFill>
              <a:srgbClr val="FFE6B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47090" y="113128"/>
              <a:ext cx="2138972" cy="345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0"/>
                </a:lnSpc>
              </a:pPr>
              <a:r>
                <a:rPr lang="en-US" sz="1561">
                  <a:solidFill>
                    <a:srgbClr val="000000"/>
                  </a:solidFill>
                  <a:ea typeface="용이고딕-레귤러 Bold"/>
                </a:rPr>
                <a:t>사전기획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89575" y="5206397"/>
            <a:ext cx="6326362" cy="448924"/>
            <a:chOff x="0" y="0"/>
            <a:chExt cx="8435149" cy="598565"/>
          </a:xfrm>
        </p:grpSpPr>
        <p:sp>
          <p:nvSpPr>
            <p:cNvPr id="20" name="AutoShape 20"/>
            <p:cNvSpPr/>
            <p:nvPr/>
          </p:nvSpPr>
          <p:spPr>
            <a:xfrm>
              <a:off x="0" y="0"/>
              <a:ext cx="8435149" cy="598565"/>
            </a:xfrm>
            <a:prstGeom prst="rect">
              <a:avLst/>
            </a:prstGeom>
            <a:solidFill>
              <a:srgbClr val="FFE6B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77864" y="113128"/>
              <a:ext cx="6733693" cy="34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30"/>
                </a:lnSpc>
                <a:spcBef>
                  <a:spcPct val="0"/>
                </a:spcBef>
              </a:pPr>
              <a:r>
                <a:rPr lang="en-US" sz="1561" u="none" strike="noStrike">
                  <a:solidFill>
                    <a:srgbClr val="000000"/>
                  </a:solidFill>
                  <a:ea typeface="용이고딕-레귤러 Bold"/>
                </a:rPr>
                <a:t>데이터 수집 및 전처리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717969" y="6631657"/>
            <a:ext cx="6721207" cy="448924"/>
            <a:chOff x="0" y="0"/>
            <a:chExt cx="8961609" cy="598565"/>
          </a:xfrm>
        </p:grpSpPr>
        <p:sp>
          <p:nvSpPr>
            <p:cNvPr id="23" name="AutoShape 23"/>
            <p:cNvSpPr/>
            <p:nvPr/>
          </p:nvSpPr>
          <p:spPr>
            <a:xfrm>
              <a:off x="0" y="0"/>
              <a:ext cx="8961609" cy="598565"/>
            </a:xfrm>
            <a:prstGeom prst="rect">
              <a:avLst/>
            </a:prstGeom>
            <a:solidFill>
              <a:srgbClr val="FFE6B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826413" y="113128"/>
              <a:ext cx="7153961" cy="34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30"/>
                </a:lnSpc>
                <a:spcBef>
                  <a:spcPct val="0"/>
                </a:spcBef>
              </a:pPr>
              <a:r>
                <a:rPr lang="en-US" sz="1561" u="none" strike="noStrike">
                  <a:solidFill>
                    <a:srgbClr val="000000"/>
                  </a:solidFill>
                  <a:ea typeface="용이고딕-레귤러 Bold"/>
                </a:rPr>
                <a:t>백 엔드 개발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64201" y="7375856"/>
            <a:ext cx="8179703" cy="448924"/>
            <a:chOff x="0" y="0"/>
            <a:chExt cx="10906270" cy="598565"/>
          </a:xfrm>
        </p:grpSpPr>
        <p:sp>
          <p:nvSpPr>
            <p:cNvPr id="26" name="AutoShape 26"/>
            <p:cNvSpPr/>
            <p:nvPr/>
          </p:nvSpPr>
          <p:spPr>
            <a:xfrm>
              <a:off x="0" y="0"/>
              <a:ext cx="10906270" cy="598565"/>
            </a:xfrm>
            <a:prstGeom prst="rect">
              <a:avLst/>
            </a:prstGeom>
            <a:solidFill>
              <a:srgbClr val="FFE6B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05744" y="113128"/>
              <a:ext cx="8706364" cy="34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30"/>
                </a:lnSpc>
                <a:spcBef>
                  <a:spcPct val="0"/>
                </a:spcBef>
              </a:pPr>
              <a:r>
                <a:rPr lang="en-US" sz="1561" u="none" strike="noStrike">
                  <a:solidFill>
                    <a:srgbClr val="000000"/>
                  </a:solidFill>
                  <a:ea typeface="용이고딕-레귤러 Bold"/>
                </a:rPr>
                <a:t>프론트 엔드 개발 및 대시보드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480718" y="7990566"/>
            <a:ext cx="3613948" cy="448924"/>
            <a:chOff x="0" y="0"/>
            <a:chExt cx="4818598" cy="598565"/>
          </a:xfrm>
        </p:grpSpPr>
        <p:sp>
          <p:nvSpPr>
            <p:cNvPr id="29" name="AutoShape 29"/>
            <p:cNvSpPr/>
            <p:nvPr/>
          </p:nvSpPr>
          <p:spPr>
            <a:xfrm>
              <a:off x="0" y="0"/>
              <a:ext cx="4818598" cy="598565"/>
            </a:xfrm>
            <a:prstGeom prst="rect">
              <a:avLst/>
            </a:prstGeom>
            <a:solidFill>
              <a:srgbClr val="FFE6B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444357" y="113128"/>
              <a:ext cx="3846638" cy="34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30"/>
                </a:lnSpc>
                <a:spcBef>
                  <a:spcPct val="0"/>
                </a:spcBef>
              </a:pPr>
              <a:r>
                <a:rPr lang="en-US" sz="1561" u="none" strike="noStrike">
                  <a:solidFill>
                    <a:srgbClr val="000000"/>
                  </a:solidFill>
                  <a:ea typeface="용이고딕-레귤러 Bold"/>
                </a:rPr>
                <a:t>서비스 구축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717969" y="5952203"/>
            <a:ext cx="4698043" cy="448924"/>
            <a:chOff x="0" y="0"/>
            <a:chExt cx="6264057" cy="598565"/>
          </a:xfrm>
        </p:grpSpPr>
        <p:sp>
          <p:nvSpPr>
            <p:cNvPr id="32" name="AutoShape 32"/>
            <p:cNvSpPr/>
            <p:nvPr/>
          </p:nvSpPr>
          <p:spPr>
            <a:xfrm>
              <a:off x="0" y="0"/>
              <a:ext cx="6264057" cy="598565"/>
            </a:xfrm>
            <a:prstGeom prst="rect">
              <a:avLst/>
            </a:prstGeom>
            <a:solidFill>
              <a:srgbClr val="FFE6B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577653" y="113128"/>
              <a:ext cx="5000533" cy="34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30"/>
                </a:lnSpc>
                <a:spcBef>
                  <a:spcPct val="0"/>
                </a:spcBef>
              </a:pPr>
              <a:r>
                <a:rPr lang="en-US" sz="1561" u="none" strike="noStrike">
                  <a:solidFill>
                    <a:srgbClr val="000000"/>
                  </a:solidFill>
                  <a:ea typeface="용이고딕-레귤러 Bold"/>
                </a:rPr>
                <a:t>모델링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455554" y="3874400"/>
            <a:ext cx="617144" cy="26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2일차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64201" y="3873284"/>
            <a:ext cx="617144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3일차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72849" y="3874400"/>
            <a:ext cx="617144" cy="26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4일차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781497" y="3874400"/>
            <a:ext cx="617144" cy="26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5일차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90145" y="3874400"/>
            <a:ext cx="617144" cy="26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6일차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998793" y="3874400"/>
            <a:ext cx="617144" cy="26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7일차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07440" y="3874400"/>
            <a:ext cx="617144" cy="26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8일차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216088" y="3874400"/>
            <a:ext cx="617144" cy="26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9일차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181474" y="3874400"/>
            <a:ext cx="760406" cy="26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2"/>
              </a:lnSpc>
              <a:spcBef>
                <a:spcPct val="0"/>
              </a:spcBef>
            </a:pPr>
            <a:r>
              <a:rPr lang="en-US" sz="1735" u="none" strike="noStrike">
                <a:solidFill>
                  <a:srgbClr val="FFFFFF"/>
                </a:solidFill>
                <a:latin typeface="용이굴림-레귤러 Bold"/>
              </a:rPr>
              <a:t>10일차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755015"/>
            <a:ext cx="550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latin typeface="HK Grotesk"/>
              </a:rPr>
              <a:t>Index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044105" y="745490"/>
            <a:ext cx="11722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개요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681211" y="745490"/>
            <a:ext cx="207756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팀 구성 및 역할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362131" y="745490"/>
            <a:ext cx="12359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자체 평가 의견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223623" y="745490"/>
            <a:ext cx="167366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524943"/>
                </a:solidFill>
                <a:ea typeface="용이굴림-레귤러"/>
              </a:rPr>
              <a:t>프로젝트 수행 결과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3524660" y="8601414"/>
            <a:ext cx="1560482" cy="448924"/>
            <a:chOff x="0" y="0"/>
            <a:chExt cx="2080642" cy="598565"/>
          </a:xfrm>
        </p:grpSpPr>
        <p:sp>
          <p:nvSpPr>
            <p:cNvPr id="49" name="AutoShape 49"/>
            <p:cNvSpPr/>
            <p:nvPr/>
          </p:nvSpPr>
          <p:spPr>
            <a:xfrm>
              <a:off x="0" y="0"/>
              <a:ext cx="2080642" cy="598565"/>
            </a:xfrm>
            <a:prstGeom prst="rect">
              <a:avLst/>
            </a:prstGeom>
            <a:solidFill>
              <a:srgbClr val="FFE6BC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191871" y="113128"/>
              <a:ext cx="1660955" cy="34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30"/>
                </a:lnSpc>
                <a:spcBef>
                  <a:spcPct val="0"/>
                </a:spcBef>
              </a:pPr>
              <a:r>
                <a:rPr lang="en-US" sz="1561" u="none" strike="noStrike">
                  <a:solidFill>
                    <a:srgbClr val="000000"/>
                  </a:solidFill>
                  <a:ea typeface="용이고딕-레귤러 Bold"/>
                </a:rPr>
                <a:t>발표 준비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7554995" y="2597315"/>
            <a:ext cx="9995111" cy="419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7"/>
              </a:lnSpc>
              <a:spcBef>
                <a:spcPct val="0"/>
              </a:spcBef>
            </a:pPr>
            <a:r>
              <a:rPr lang="en-US" sz="3199">
                <a:solidFill>
                  <a:srgbClr val="FF6100"/>
                </a:solidFill>
                <a:ea typeface="용이고딕-레귤러 Bold"/>
              </a:rPr>
              <a:t>로드 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1390</Words>
  <Application>Microsoft Office PowerPoint</Application>
  <PresentationFormat>사용자 지정</PresentationFormat>
  <Paragraphs>408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용이굴림-레귤러 Bold</vt:lpstr>
      <vt:lpstr>Calibri</vt:lpstr>
      <vt:lpstr>HK Grotesk Light</vt:lpstr>
      <vt:lpstr>Arial</vt:lpstr>
      <vt:lpstr>용이고딕-레귤러 Bold</vt:lpstr>
      <vt:lpstr>HK Grotesk Bold</vt:lpstr>
      <vt:lpstr>용이고딕-레귤러</vt:lpstr>
      <vt:lpstr>용이굴림-레귤러</vt:lpstr>
      <vt:lpstr>HK Grotesk Light Italics</vt:lpstr>
      <vt:lpstr>HK Grotesk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G금이니?</dc:title>
  <cp:lastModifiedBy>user</cp:lastModifiedBy>
  <cp:revision>4</cp:revision>
  <dcterms:created xsi:type="dcterms:W3CDTF">2006-08-16T00:00:00Z</dcterms:created>
  <dcterms:modified xsi:type="dcterms:W3CDTF">2023-07-31T07:44:03Z</dcterms:modified>
  <dc:identifier>DAFqHFm48Og</dc:identifier>
</cp:coreProperties>
</file>